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9" r:id="rId3"/>
    <p:sldId id="318" r:id="rId4"/>
    <p:sldId id="307" r:id="rId5"/>
    <p:sldId id="320" r:id="rId6"/>
    <p:sldId id="327" r:id="rId7"/>
    <p:sldId id="314" r:id="rId8"/>
    <p:sldId id="326" r:id="rId9"/>
    <p:sldId id="322" r:id="rId10"/>
    <p:sldId id="323" r:id="rId11"/>
    <p:sldId id="324" r:id="rId12"/>
    <p:sldId id="325" r:id="rId13"/>
    <p:sldId id="32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0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3535-6EA5-4C3F-A0CB-393982378EF0}" type="datetimeFigureOut">
              <a:rPr lang="en-US" smtClean="0"/>
              <a:pPr/>
              <a:t>4/10/2013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E2DD-8E56-489B-BB8E-5825C4FEC46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NMBM </a:t>
            </a:r>
            <a:r>
              <a:rPr lang="en-ZA" dirty="0" err="1" smtClean="0"/>
              <a:t>Algoa</a:t>
            </a:r>
            <a:r>
              <a:rPr lang="en-ZA" dirty="0" smtClean="0"/>
              <a:t> Recon. Meeting</a:t>
            </a:r>
            <a:br>
              <a:rPr lang="en-ZA" dirty="0" smtClean="0"/>
            </a:br>
            <a:r>
              <a:rPr lang="en-ZA" sz="3600" dirty="0" smtClean="0"/>
              <a:t>Groundwater   27 March 2013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276872"/>
            <a:ext cx="6286544" cy="3361576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ZA" sz="2000" dirty="0" smtClean="0"/>
              <a:t>Re-cap on groundwater areas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ZA" sz="2000" dirty="0" smtClean="0"/>
              <a:t>Groundwater license applications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ZA" sz="2000" dirty="0" smtClean="0"/>
              <a:t>Progress on drilling contract</a:t>
            </a:r>
          </a:p>
          <a:p>
            <a:pPr marL="457200" lvl="0" indent="-457200">
              <a:buFont typeface="+mj-lt"/>
              <a:buAutoNum type="arabicPeriod"/>
            </a:pPr>
            <a:endParaRPr lang="en-Z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5424" t="12500" r="8475" b="25000"/>
          <a:stretch>
            <a:fillRect/>
          </a:stretch>
        </p:blipFill>
        <p:spPr bwMode="auto">
          <a:xfrm>
            <a:off x="6357918" y="0"/>
            <a:ext cx="2786082" cy="2857520"/>
          </a:xfrm>
          <a:prstGeom prst="rect">
            <a:avLst/>
          </a:prstGeom>
          <a:noFill/>
          <a:ln w="31750" cmpd="thickThin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5" y="2071350"/>
          <a:ext cx="7858179" cy="4655101"/>
        </p:xfrm>
        <a:graphic>
          <a:graphicData uri="http://schemas.openxmlformats.org/drawingml/2006/table">
            <a:tbl>
              <a:tblPr/>
              <a:tblGrid>
                <a:gridCol w="559476"/>
                <a:gridCol w="869284"/>
                <a:gridCol w="1357322"/>
                <a:gridCol w="3929090"/>
                <a:gridCol w="1143007"/>
              </a:tblGrid>
              <a:tr h="582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Area</a:t>
                      </a:r>
                      <a:endParaRPr lang="en-ZA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Owner</a:t>
                      </a:r>
                      <a:endParaRPr lang="en-ZA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Potential based on sand thickness</a:t>
                      </a:r>
                      <a:endParaRPr lang="en-ZA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latin typeface="Calibri"/>
                          <a:ea typeface="Times New Roman"/>
                          <a:cs typeface="Calibri"/>
                        </a:rPr>
                        <a:t>Key findings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Estimated waste water treatment capacity (Ml/day)</a:t>
                      </a:r>
                      <a:endParaRPr lang="en-ZA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A 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&amp; 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Not established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None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1. Average sand thickness &lt;5m.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2. Earmarked for additional </a:t>
                      </a:r>
                      <a:r>
                        <a:rPr lang="en-AU" sz="1100" dirty="0" err="1">
                          <a:latin typeface="Calibri"/>
                          <a:ea typeface="Times New Roman"/>
                          <a:cs typeface="Calibri"/>
                        </a:rPr>
                        <a:t>habour</a:t>
                      </a: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 development.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N/A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C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Transnet (Reclamation Dump)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Moderate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1. Sand thickness: ~25-30m. 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2. Mainly fine- to medium-grained </a:t>
                      </a:r>
                      <a:r>
                        <a:rPr lang="en-AU" sz="1100" dirty="0" err="1">
                          <a:latin typeface="Calibri"/>
                          <a:ea typeface="Times New Roman"/>
                          <a:cs typeface="Calibri"/>
                        </a:rPr>
                        <a:t>aeolian</a:t>
                      </a: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 and pebbly marine sand, but also silt.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3. Dump is not in use.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4. Concern over stability if saturated with water.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Min: 2.5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Max: 10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D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&amp; 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CDC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Marginal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1. Average sand thickness may be acceptable (max 10m; dunes up to 20m).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2. CDC has development plans for these areas linked to those of Transnet / National Ports Authority, but possibly not for all parts. These plans are currently being refined and upgraded.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3. Such developments will require sand removal/ mining from these areas.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4. Accessibility in parts of Areas E &amp; F is problematic due to thick </a:t>
                      </a:r>
                      <a:r>
                        <a:rPr lang="en-AU" sz="1100" dirty="0" smtClean="0">
                          <a:latin typeface="Calibri"/>
                          <a:ea typeface="Times New Roman"/>
                          <a:cs typeface="Calibri"/>
                        </a:rPr>
                        <a:t>bush.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latin typeface="Calibri"/>
                          <a:ea typeface="Times New Roman"/>
                          <a:cs typeface="Calibri"/>
                        </a:rPr>
                        <a:t>Area D</a:t>
                      </a:r>
                      <a:br>
                        <a:rPr lang="en-AU" sz="1100" b="1"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Min: 2.5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Max: 20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latin typeface="Calibri"/>
                          <a:ea typeface="Times New Roman"/>
                          <a:cs typeface="Calibri"/>
                        </a:rPr>
                        <a:t>Area E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Min: 2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Max: 16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F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PPC mainly and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CDC in south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None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latin typeface="Calibri"/>
                          <a:ea typeface="Times New Roman"/>
                          <a:cs typeface="Calibri"/>
                        </a:rPr>
                        <a:t>1. Northern area, owned by PPC, is earmarked for future sand mining. Southern part, owned by CDC, has a PPC mining permits over it.</a:t>
                      </a:r>
                      <a:endParaRPr lang="en-Z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Min: 15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libri"/>
                          <a:ea typeface="Times New Roman"/>
                          <a:cs typeface="Calibri"/>
                        </a:rPr>
                        <a:t>Max: 45+</a:t>
                      </a:r>
                      <a:endParaRPr lang="en-Z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90105"/>
            <a:ext cx="592935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Potential sites for sand filtration of waste water from the </a:t>
            </a:r>
            <a:r>
              <a:rPr kumimoji="0" lang="en-Z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Fishwater</a:t>
            </a:r>
            <a:r>
              <a:rPr kumimoji="0" lang="en-Z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Flats WWTW prior to its re-use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Ricky Murray (Groundwater Africa) &amp; Marc Goedhart (</a:t>
            </a:r>
            <a:r>
              <a:rPr kumimoji="0" lang="en-Z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Kainos</a:t>
            </a: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South Africa)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November 2012</a:t>
            </a:r>
            <a:r>
              <a:rPr kumimoji="0" lang="en-Z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500990" cy="4500594"/>
          </a:xfrm>
          <a:prstGeom prst="rect">
            <a:avLst/>
          </a:prstGeom>
          <a:noFill/>
          <a:ln w="317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43042" y="428604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Colchester Dune Field: 		Min. 20; Max. &gt;45 Ml/day                                                                                 Alexandria Dune Field (west):		Min. &amp; Max &gt;45 Ml/day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500990" cy="5286412"/>
          </a:xfrm>
          <a:prstGeom prst="rect">
            <a:avLst/>
          </a:prstGeom>
          <a:noFill/>
          <a:ln w="3175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57290" y="1214422"/>
            <a:ext cx="6286544" cy="435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sz="2400" dirty="0" smtClean="0"/>
              <a:t>Appoint a driller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 waste water sand filtration potential north of </a:t>
            </a:r>
            <a:r>
              <a:rPr kumimoji="0" lang="en-Z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Ngqura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harbour </a:t>
            </a:r>
            <a:r>
              <a:rPr lang="en-ZA" sz="2400" dirty="0" smtClean="0"/>
              <a:t>(</a:t>
            </a:r>
            <a:r>
              <a:rPr lang="en-ZA" sz="2400" dirty="0" err="1" smtClean="0"/>
              <a:t>Schelmhoek</a:t>
            </a:r>
            <a:r>
              <a:rPr lang="en-ZA" sz="2400" dirty="0" smtClean="0"/>
              <a:t> dune 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332656"/>
            <a:ext cx="3384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dirty="0" smtClean="0"/>
              <a:t>Current key tasks</a:t>
            </a:r>
            <a:endParaRPr lang="en-Z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ater PE area &amp; pipelines &amp; canal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242"/>
            <a:ext cx="9144000" cy="63575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689387">
            <a:off x="2142885" y="3215856"/>
            <a:ext cx="139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err="1" smtClean="0">
                <a:solidFill>
                  <a:schemeClr val="bg1"/>
                </a:solidFill>
              </a:rPr>
              <a:t>Gamtoos</a:t>
            </a:r>
            <a:r>
              <a:rPr lang="en-ZA" sz="1600" dirty="0" smtClean="0">
                <a:solidFill>
                  <a:schemeClr val="bg1"/>
                </a:solidFill>
              </a:rPr>
              <a:t> Fault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3786190"/>
            <a:ext cx="1144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err="1" smtClean="0">
                <a:solidFill>
                  <a:schemeClr val="bg1"/>
                </a:solidFill>
              </a:rPr>
              <a:t>Kruisrivier</a:t>
            </a:r>
            <a:r>
              <a:rPr lang="en-ZA" sz="1600" dirty="0" smtClean="0">
                <a:solidFill>
                  <a:schemeClr val="bg1"/>
                </a:solidFill>
              </a:rPr>
              <a:t>/</a:t>
            </a:r>
          </a:p>
          <a:p>
            <a:r>
              <a:rPr lang="en-ZA" sz="1600" dirty="0" err="1" smtClean="0">
                <a:solidFill>
                  <a:schemeClr val="bg1"/>
                </a:solidFill>
              </a:rPr>
              <a:t>Rooihoogte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691254">
            <a:off x="4591711" y="850695"/>
            <a:ext cx="1399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err="1" smtClean="0">
                <a:solidFill>
                  <a:srgbClr val="92D050"/>
                </a:solidFill>
              </a:rPr>
              <a:t>Zuurberg</a:t>
            </a:r>
            <a:r>
              <a:rPr lang="en-ZA" sz="1600" dirty="0" smtClean="0">
                <a:solidFill>
                  <a:srgbClr val="92D050"/>
                </a:solidFill>
              </a:rPr>
              <a:t> Fault</a:t>
            </a:r>
            <a:endParaRPr lang="en-ZA" sz="16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908163">
            <a:off x="5830192" y="5021549"/>
            <a:ext cx="1879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dirty="0" smtClean="0">
                <a:solidFill>
                  <a:srgbClr val="92D050"/>
                </a:solidFill>
              </a:rPr>
              <a:t>Chelsea-</a:t>
            </a:r>
            <a:r>
              <a:rPr lang="en-ZA" sz="1600" dirty="0" err="1" smtClean="0">
                <a:solidFill>
                  <a:srgbClr val="92D050"/>
                </a:solidFill>
              </a:rPr>
              <a:t>Noordhoek</a:t>
            </a:r>
            <a:r>
              <a:rPr lang="en-ZA" sz="1600" dirty="0" smtClean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en-ZA" sz="1600" dirty="0" smtClean="0">
                <a:solidFill>
                  <a:srgbClr val="92D050"/>
                </a:solidFill>
              </a:rPr>
              <a:t>Fault</a:t>
            </a:r>
            <a:endParaRPr lang="en-ZA" sz="16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6855" y="4987365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Maitland </a:t>
            </a:r>
          </a:p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Mines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09835">
            <a:off x="5665360" y="3395414"/>
            <a:ext cx="1198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FFFF00"/>
                </a:solidFill>
              </a:rPr>
              <a:t>Coega Fault </a:t>
            </a:r>
            <a:endParaRPr lang="en-ZA" sz="1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4714884"/>
            <a:ext cx="1345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FFFF00"/>
                </a:solidFill>
              </a:rPr>
              <a:t>Churchill Dam</a:t>
            </a:r>
            <a:endParaRPr lang="en-ZA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14754">
            <a:off x="6087637" y="4434881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dirty="0" err="1" smtClean="0">
                <a:solidFill>
                  <a:srgbClr val="FFFF00"/>
                </a:solidFill>
              </a:rPr>
              <a:t>Moregrove</a:t>
            </a:r>
            <a:r>
              <a:rPr lang="en-ZA" sz="1600" dirty="0" smtClean="0">
                <a:solidFill>
                  <a:srgbClr val="FFFF00"/>
                </a:solidFill>
              </a:rPr>
              <a:t> Fault</a:t>
            </a:r>
            <a:endParaRPr lang="en-ZA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785795"/>
            <a:ext cx="3025444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FFFF00"/>
                </a:solidFill>
              </a:rPr>
              <a:t>Yellow: 	Ready to drill</a:t>
            </a:r>
          </a:p>
          <a:p>
            <a:r>
              <a:rPr lang="en-ZA" sz="1600" dirty="0" smtClean="0">
                <a:solidFill>
                  <a:schemeClr val="bg1"/>
                </a:solidFill>
              </a:rPr>
              <a:t>White: 	Provisional assessment</a:t>
            </a:r>
          </a:p>
          <a:p>
            <a:r>
              <a:rPr lang="en-ZA" sz="1600" dirty="0" smtClean="0">
                <a:solidFill>
                  <a:srgbClr val="FF0000"/>
                </a:solidFill>
              </a:rPr>
              <a:t>Red: 	Discarded</a:t>
            </a:r>
          </a:p>
          <a:p>
            <a:r>
              <a:rPr lang="en-ZA" sz="1600" dirty="0" smtClean="0">
                <a:solidFill>
                  <a:srgbClr val="92D050"/>
                </a:solidFill>
              </a:rPr>
              <a:t>Green: 	Future assessment</a:t>
            </a:r>
            <a:endParaRPr lang="en-ZA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206" y="5000636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dirty="0" err="1" smtClean="0">
                <a:solidFill>
                  <a:srgbClr val="FF0000"/>
                </a:solidFill>
              </a:rPr>
              <a:t>Driftsands</a:t>
            </a:r>
            <a:endParaRPr lang="en-ZA" sz="1600" dirty="0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406" y="142860"/>
            <a:ext cx="661513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Groundwater target areas</a:t>
            </a:r>
            <a:endParaRPr kumimoji="0" lang="en-Z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4929198"/>
            <a:ext cx="163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rgbClr val="FFFF00"/>
                </a:solidFill>
              </a:rPr>
              <a:t>License </a:t>
            </a:r>
            <a:r>
              <a:rPr lang="en-ZA" sz="1200" dirty="0" err="1" smtClean="0">
                <a:solidFill>
                  <a:srgbClr val="FFFF00"/>
                </a:solidFill>
              </a:rPr>
              <a:t>Apl</a:t>
            </a:r>
            <a:r>
              <a:rPr lang="en-ZA" sz="1200" dirty="0" smtClean="0">
                <a:solidFill>
                  <a:srgbClr val="FFFF00"/>
                </a:solidFill>
              </a:rPr>
              <a:t>.: 13 Ml/day</a:t>
            </a:r>
            <a:endParaRPr lang="en-ZA" sz="1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6678">
            <a:off x="5318393" y="3562086"/>
            <a:ext cx="160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rgbClr val="FFFF00"/>
                </a:solidFill>
              </a:rPr>
              <a:t>License </a:t>
            </a:r>
            <a:r>
              <a:rPr lang="en-ZA" sz="1200" dirty="0" err="1" smtClean="0">
                <a:solidFill>
                  <a:srgbClr val="FFFF00"/>
                </a:solidFill>
              </a:rPr>
              <a:t>Apl</a:t>
            </a:r>
            <a:r>
              <a:rPr lang="en-ZA" sz="1200" dirty="0" smtClean="0">
                <a:solidFill>
                  <a:srgbClr val="FFFF00"/>
                </a:solidFill>
              </a:rPr>
              <a:t>: 26 Ml/day</a:t>
            </a:r>
            <a:endParaRPr lang="en-ZA" sz="1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89387">
            <a:off x="2349102" y="4550142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Humansdorp</a:t>
            </a:r>
          </a:p>
          <a:p>
            <a:pPr algn="ctr"/>
            <a:r>
              <a:rPr lang="en-ZA" sz="1600" dirty="0" smtClean="0">
                <a:solidFill>
                  <a:schemeClr val="bg1"/>
                </a:solidFill>
              </a:rPr>
              <a:t>Area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96" y="3487167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err="1" smtClean="0">
                <a:solidFill>
                  <a:schemeClr val="bg1"/>
                </a:solidFill>
              </a:rPr>
              <a:t>Schelmhoek</a:t>
            </a:r>
            <a:r>
              <a:rPr lang="en-ZA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ZA" sz="1600" dirty="0" smtClean="0">
                <a:solidFill>
                  <a:schemeClr val="bg1"/>
                </a:solidFill>
              </a:rPr>
              <a:t>dune fields</a:t>
            </a:r>
            <a:endParaRPr lang="en-Z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99" y="928670"/>
            <a:ext cx="88478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7860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Groundwater areas with estimated exploitable yields</a:t>
            </a:r>
          </a:p>
          <a:p>
            <a:pPr algn="ctr"/>
            <a:r>
              <a:rPr lang="en-ZA" sz="2000" dirty="0" smtClean="0"/>
              <a:t>(aquifer yields are much higher)</a:t>
            </a:r>
            <a:endParaRPr lang="en-ZA" sz="2000" dirty="0"/>
          </a:p>
        </p:txBody>
      </p:sp>
      <p:sp>
        <p:nvSpPr>
          <p:cNvPr id="4" name="TextBox 3"/>
          <p:cNvSpPr txBox="1"/>
          <p:nvPr/>
        </p:nvSpPr>
        <p:spPr>
          <a:xfrm rot="1194930">
            <a:off x="883305" y="4855699"/>
            <a:ext cx="8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3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857628"/>
            <a:ext cx="8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7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2685" y="2643182"/>
            <a:ext cx="8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3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900609">
            <a:off x="6169079" y="1932952"/>
            <a:ext cx="8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8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4387" y="3764165"/>
            <a:ext cx="8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4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5000636"/>
            <a:ext cx="8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4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3621" y="2906909"/>
            <a:ext cx="102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</a:rPr>
              <a:t>0.5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5072074"/>
            <a:ext cx="21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</a:rPr>
              <a:t>Total: 29.5 M m</a:t>
            </a:r>
            <a:r>
              <a:rPr lang="en-ZA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2000" b="1" dirty="0" smtClean="0">
                <a:solidFill>
                  <a:schemeClr val="bg1"/>
                </a:solidFill>
              </a:rPr>
              <a:t>/a</a:t>
            </a:r>
          </a:p>
          <a:p>
            <a:pPr algn="ctr"/>
            <a:r>
              <a:rPr lang="en-ZA" sz="1400" b="1" dirty="0" smtClean="0">
                <a:solidFill>
                  <a:schemeClr val="bg1"/>
                </a:solidFill>
              </a:rPr>
              <a:t>(20.4 – 34.0 M m</a:t>
            </a:r>
            <a:r>
              <a:rPr lang="en-ZA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ZA" sz="1400" b="1" dirty="0" smtClean="0">
                <a:solidFill>
                  <a:schemeClr val="bg1"/>
                </a:solidFill>
              </a:rPr>
              <a:t>/a)</a:t>
            </a:r>
          </a:p>
          <a:p>
            <a:pPr algn="ctr"/>
            <a:endParaRPr lang="en-ZA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ega Fault Bh Sites &amp; proper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287"/>
            <a:ext cx="9144000" cy="553542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2844" y="6000768"/>
            <a:ext cx="17859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348" y="56435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9 km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09815"/>
            <a:ext cx="356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Coega Fault Borehole Sites</a:t>
            </a:r>
            <a:endParaRPr lang="en-Z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6403291" cy="1384995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2800" u="sng" dirty="0" smtClean="0">
                <a:solidFill>
                  <a:schemeClr val="bg1"/>
                </a:solidFill>
              </a:rPr>
              <a:t>Coega Fault System</a:t>
            </a:r>
          </a:p>
          <a:p>
            <a:r>
              <a:rPr lang="en-ZA" sz="2800" dirty="0" smtClean="0">
                <a:solidFill>
                  <a:schemeClr val="bg1"/>
                </a:solidFill>
              </a:rPr>
              <a:t>All borehole have been sited</a:t>
            </a:r>
          </a:p>
          <a:p>
            <a:r>
              <a:rPr lang="en-ZA" sz="2800" dirty="0" smtClean="0">
                <a:solidFill>
                  <a:schemeClr val="bg1"/>
                </a:solidFill>
              </a:rPr>
              <a:t>License application: Submitted - 26 Ml/day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43042" y="428604"/>
            <a:ext cx="7215238" cy="6215106"/>
            <a:chOff x="-7437438" y="-1650348"/>
            <a:chExt cx="18796048" cy="14085235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437438" y="-1650348"/>
              <a:ext cx="18796048" cy="1408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 rot="16200000" flipH="1">
              <a:off x="-2178891" y="4893479"/>
              <a:ext cx="13001716" cy="71438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250066" y="4893479"/>
              <a:ext cx="13001716" cy="71438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720" y="1071546"/>
            <a:ext cx="471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 smtClean="0"/>
              <a:t>Magnetotelluric</a:t>
            </a:r>
            <a:r>
              <a:rPr lang="en-ZA" sz="2400" dirty="0" smtClean="0"/>
              <a:t> Determinant Model</a:t>
            </a:r>
            <a:endParaRPr lang="en-Z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857496"/>
            <a:ext cx="423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 smtClean="0"/>
              <a:t>Magnetotelluric</a:t>
            </a:r>
            <a:r>
              <a:rPr lang="en-ZA" sz="2400" dirty="0" smtClean="0"/>
              <a:t> Invariant Model</a:t>
            </a:r>
            <a:endParaRPr lang="en-Z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4000504"/>
            <a:ext cx="231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Resistivity Model</a:t>
            </a:r>
            <a:endParaRPr lang="en-Z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4714884"/>
            <a:ext cx="202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Gravity Model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ega Fault &amp; Soek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582" y="0"/>
            <a:ext cx="81588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umansdorp 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615"/>
            <a:ext cx="9144000" cy="606477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2844" y="6227224"/>
            <a:ext cx="185738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4348" y="585789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14 km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0"/>
            <a:ext cx="518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Humansdorp provisional yield estimates</a:t>
            </a:r>
            <a:endParaRPr lang="en-Z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1647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Green Valley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(5.6-10 Ml/day)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0050" y="1496785"/>
            <a:ext cx="17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Honeyville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(0.9-1.4 Ml/day)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714356"/>
            <a:ext cx="17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Zuurbron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(1.3-2.8 Ml/day)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2643182"/>
            <a:ext cx="17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Rooihoek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(2.2-3.5 Ml/day)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152" y="2854107"/>
            <a:ext cx="17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Rondebosch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(1.7-2.8 Ml/day)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3500438"/>
            <a:ext cx="22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Uitsig</a:t>
            </a:r>
            <a:r>
              <a:rPr lang="en-ZA" dirty="0" smtClean="0">
                <a:solidFill>
                  <a:schemeClr val="bg1"/>
                </a:solidFill>
              </a:rPr>
              <a:t> (2.2-3.5 Ml/day)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2130974"/>
            <a:ext cx="308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Weltevreden</a:t>
            </a:r>
            <a:r>
              <a:rPr lang="en-ZA" dirty="0" smtClean="0">
                <a:solidFill>
                  <a:schemeClr val="bg1"/>
                </a:solidFill>
              </a:rPr>
              <a:t> (1.7-2.8 Ml/day)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3500438"/>
            <a:ext cx="173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Total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~15 – 25 Ml/day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~5.5 – 9 M m</a:t>
            </a:r>
            <a:r>
              <a:rPr lang="en-ZA" baseline="30000" dirty="0" smtClean="0">
                <a:solidFill>
                  <a:schemeClr val="bg1"/>
                </a:solidFill>
              </a:rPr>
              <a:t>3</a:t>
            </a:r>
            <a:r>
              <a:rPr lang="en-ZA" dirty="0" smtClean="0">
                <a:solidFill>
                  <a:schemeClr val="bg1"/>
                </a:solidFill>
              </a:rPr>
              <a:t>/a</a:t>
            </a:r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Driller Appointment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en-AU" dirty="0" smtClean="0"/>
              <a:t>Re-submit the SA Rockdrill appointment</a:t>
            </a:r>
          </a:p>
          <a:p>
            <a:r>
              <a:rPr lang="en-AU" dirty="0" smtClean="0"/>
              <a:t>Re-tender</a:t>
            </a:r>
          </a:p>
          <a:p>
            <a:r>
              <a:rPr lang="en-AU" dirty="0" smtClean="0"/>
              <a:t>Piggyback on the </a:t>
            </a:r>
            <a:r>
              <a:rPr lang="en-AU" dirty="0" err="1" smtClean="0"/>
              <a:t>Oudtshoorn</a:t>
            </a:r>
            <a:r>
              <a:rPr lang="en-AU" dirty="0" smtClean="0"/>
              <a:t> tender</a:t>
            </a:r>
          </a:p>
          <a:p>
            <a:r>
              <a:rPr lang="en-AU" dirty="0" smtClean="0"/>
              <a:t>Use the DWA Term Tender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Schelmhoek</a:t>
            </a:r>
            <a:r>
              <a:rPr lang="en-ZA" dirty="0" smtClean="0"/>
              <a:t> </a:t>
            </a:r>
            <a:r>
              <a:rPr lang="en-ZA" dirty="0" smtClean="0"/>
              <a:t>dune fields</a:t>
            </a:r>
            <a:br>
              <a:rPr lang="en-ZA" dirty="0" smtClean="0"/>
            </a:br>
            <a:r>
              <a:rPr lang="en-ZA" b="1" dirty="0" smtClean="0"/>
              <a:t> </a:t>
            </a:r>
            <a:r>
              <a:rPr lang="en-ZA" sz="3600" dirty="0" smtClean="0"/>
              <a:t>Potential sites for sand filtration of waste water from the </a:t>
            </a:r>
            <a:r>
              <a:rPr lang="en-ZA" sz="3600" dirty="0" err="1" smtClean="0"/>
              <a:t>Fishwater</a:t>
            </a:r>
            <a:r>
              <a:rPr lang="en-ZA" sz="3600" dirty="0" smtClean="0"/>
              <a:t> Flats WWTW </a:t>
            </a:r>
            <a:endParaRPr lang="en-ZA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4214842" cy="4572032"/>
          </a:xfrm>
          <a:prstGeom prst="rect">
            <a:avLst/>
          </a:prstGeom>
          <a:noFill/>
          <a:ln w="317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6512" y="2357430"/>
            <a:ext cx="203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Expected capacity: 45 – 50 Ml/day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7258</TotalTime>
  <Words>502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NMBM Algoa Recon. Meeting Groundwater   27 March 2013</vt:lpstr>
      <vt:lpstr>Slide 2</vt:lpstr>
      <vt:lpstr>Slide 3</vt:lpstr>
      <vt:lpstr>Slide 4</vt:lpstr>
      <vt:lpstr>Slide 5</vt:lpstr>
      <vt:lpstr>Slide 6</vt:lpstr>
      <vt:lpstr>Slide 7</vt:lpstr>
      <vt:lpstr>Driller Appointment</vt:lpstr>
      <vt:lpstr>Schelmhoek dune fields  Potential sites for sand filtration of waste water from the Fishwater Flats WWTW 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Ricky</dc:creator>
  <cp:lastModifiedBy>Ricky</cp:lastModifiedBy>
  <cp:revision>124</cp:revision>
  <dcterms:created xsi:type="dcterms:W3CDTF">2011-02-16T13:11:49Z</dcterms:created>
  <dcterms:modified xsi:type="dcterms:W3CDTF">2013-04-10T09:08:58Z</dcterms:modified>
</cp:coreProperties>
</file>